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/>
    <p:restoredTop sz="85109"/>
  </p:normalViewPr>
  <p:slideViewPr>
    <p:cSldViewPr snapToGrid="0" snapToObjects="1">
      <p:cViewPr varScale="1">
        <p:scale>
          <a:sx n="115" d="100"/>
          <a:sy n="115" d="100"/>
        </p:scale>
        <p:origin x="3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D7AA9B-FE39-49DD-844F-14DDBDF0152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FDC8A7-BAFE-49D3-8966-079DD39F4E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 results</a:t>
          </a:r>
        </a:p>
      </dgm:t>
    </dgm:pt>
    <dgm:pt modelId="{43811066-A77F-46C3-8546-C05F1B0D4BA4}" type="parTrans" cxnId="{4A5181A2-5D2A-4106-8A43-341A4F63E9AD}">
      <dgm:prSet/>
      <dgm:spPr/>
      <dgm:t>
        <a:bodyPr/>
        <a:lstStyle/>
        <a:p>
          <a:endParaRPr lang="en-US"/>
        </a:p>
      </dgm:t>
    </dgm:pt>
    <dgm:pt modelId="{83D94322-CEE3-4447-A1EC-A2552B8A0C7D}" type="sibTrans" cxnId="{4A5181A2-5D2A-4106-8A43-341A4F63E9AD}">
      <dgm:prSet/>
      <dgm:spPr/>
      <dgm:t>
        <a:bodyPr/>
        <a:lstStyle/>
        <a:p>
          <a:endParaRPr lang="en-US"/>
        </a:p>
      </dgm:t>
    </dgm:pt>
    <dgm:pt modelId="{EA82C29B-7DC3-427A-B5B2-F15C3C613E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Interactive analytics demo in screenshots</a:t>
          </a:r>
        </a:p>
      </dgm:t>
    </dgm:pt>
    <dgm:pt modelId="{AE5AABB0-C014-42C4-8BE0-6184986AADEC}" type="parTrans" cxnId="{932FE3D2-2F84-408D-8F2D-08E5BBF57366}">
      <dgm:prSet/>
      <dgm:spPr/>
      <dgm:t>
        <a:bodyPr/>
        <a:lstStyle/>
        <a:p>
          <a:endParaRPr lang="en-US"/>
        </a:p>
      </dgm:t>
    </dgm:pt>
    <dgm:pt modelId="{18226571-C485-4139-BAA1-A073BC7D8C06}" type="sibTrans" cxnId="{932FE3D2-2F84-408D-8F2D-08E5BBF57366}">
      <dgm:prSet/>
      <dgm:spPr/>
      <dgm:t>
        <a:bodyPr/>
        <a:lstStyle/>
        <a:p>
          <a:endParaRPr lang="en-US"/>
        </a:p>
      </dgm:t>
    </dgm:pt>
    <dgm:pt modelId="{A26C8DEF-2442-4535-8C55-E62DF2856E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Predictive analysis results</a:t>
          </a:r>
        </a:p>
      </dgm:t>
    </dgm:pt>
    <dgm:pt modelId="{D6237848-FD09-4E4A-A2F0-6A982DD2FBBF}" type="parTrans" cxnId="{178E66EA-4A82-4D38-B25E-01043FADECF8}">
      <dgm:prSet/>
      <dgm:spPr/>
      <dgm:t>
        <a:bodyPr/>
        <a:lstStyle/>
        <a:p>
          <a:endParaRPr lang="en-US"/>
        </a:p>
      </dgm:t>
    </dgm:pt>
    <dgm:pt modelId="{37F2CDD2-DFBC-4C7D-839A-2ED6AAD6322A}" type="sibTrans" cxnId="{178E66EA-4A82-4D38-B25E-01043FADECF8}">
      <dgm:prSet/>
      <dgm:spPr/>
      <dgm:t>
        <a:bodyPr/>
        <a:lstStyle/>
        <a:p>
          <a:endParaRPr lang="en-US"/>
        </a:p>
      </dgm:t>
    </dgm:pt>
    <dgm:pt modelId="{2C0CF7E0-E81D-4AB4-8692-7A7AF1CF2F04}" type="pres">
      <dgm:prSet presAssocID="{D1D7AA9B-FE39-49DD-844F-14DDBDF01523}" presName="root" presStyleCnt="0">
        <dgm:presLayoutVars>
          <dgm:dir/>
          <dgm:resizeHandles val="exact"/>
        </dgm:presLayoutVars>
      </dgm:prSet>
      <dgm:spPr/>
    </dgm:pt>
    <dgm:pt modelId="{53555E69-564A-4E7F-8BD8-2E2C02C10004}" type="pres">
      <dgm:prSet presAssocID="{F4FDC8A7-BAFE-49D3-8966-079DD39F4EF3}" presName="compNode" presStyleCnt="0"/>
      <dgm:spPr/>
    </dgm:pt>
    <dgm:pt modelId="{05E01EC6-59AB-435B-BC57-FA3E7FFA0D72}" type="pres">
      <dgm:prSet presAssocID="{F4FDC8A7-BAFE-49D3-8966-079DD39F4EF3}" presName="bgRect" presStyleLbl="bgShp" presStyleIdx="0" presStyleCnt="3"/>
      <dgm:spPr/>
    </dgm:pt>
    <dgm:pt modelId="{0AB7320E-965C-4802-8BAE-6E498DF7F51F}" type="pres">
      <dgm:prSet presAssocID="{F4FDC8A7-BAFE-49D3-8966-079DD39F4EF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33C1B75-FE2D-4AAE-BF09-6E14B815CE15}" type="pres">
      <dgm:prSet presAssocID="{F4FDC8A7-BAFE-49D3-8966-079DD39F4EF3}" presName="spaceRect" presStyleCnt="0"/>
      <dgm:spPr/>
    </dgm:pt>
    <dgm:pt modelId="{799B8667-D9E0-4255-88F3-310FFE23AC00}" type="pres">
      <dgm:prSet presAssocID="{F4FDC8A7-BAFE-49D3-8966-079DD39F4EF3}" presName="parTx" presStyleLbl="revTx" presStyleIdx="0" presStyleCnt="3">
        <dgm:presLayoutVars>
          <dgm:chMax val="0"/>
          <dgm:chPref val="0"/>
        </dgm:presLayoutVars>
      </dgm:prSet>
      <dgm:spPr/>
    </dgm:pt>
    <dgm:pt modelId="{B565D70F-35C4-462F-8813-19FC2E5C8596}" type="pres">
      <dgm:prSet presAssocID="{83D94322-CEE3-4447-A1EC-A2552B8A0C7D}" presName="sibTrans" presStyleCnt="0"/>
      <dgm:spPr/>
    </dgm:pt>
    <dgm:pt modelId="{C28DCF2A-BBFF-44B9-9162-02214F4908AF}" type="pres">
      <dgm:prSet presAssocID="{EA82C29B-7DC3-427A-B5B2-F15C3C613EA2}" presName="compNode" presStyleCnt="0"/>
      <dgm:spPr/>
    </dgm:pt>
    <dgm:pt modelId="{0BEF5FBC-D681-4B98-8064-55CF08814936}" type="pres">
      <dgm:prSet presAssocID="{EA82C29B-7DC3-427A-B5B2-F15C3C613EA2}" presName="bgRect" presStyleLbl="bgShp" presStyleIdx="1" presStyleCnt="3"/>
      <dgm:spPr/>
    </dgm:pt>
    <dgm:pt modelId="{D1911526-0B26-47DF-BB5B-84DD7E2486D2}" type="pres">
      <dgm:prSet presAssocID="{EA82C29B-7DC3-427A-B5B2-F15C3C613E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9C6A7862-1F5E-4974-B1EE-4AEF361B54E2}" type="pres">
      <dgm:prSet presAssocID="{EA82C29B-7DC3-427A-B5B2-F15C3C613EA2}" presName="spaceRect" presStyleCnt="0"/>
      <dgm:spPr/>
    </dgm:pt>
    <dgm:pt modelId="{862E7DFB-9E7D-4916-8C78-6335D5C549F2}" type="pres">
      <dgm:prSet presAssocID="{EA82C29B-7DC3-427A-B5B2-F15C3C613EA2}" presName="parTx" presStyleLbl="revTx" presStyleIdx="1" presStyleCnt="3">
        <dgm:presLayoutVars>
          <dgm:chMax val="0"/>
          <dgm:chPref val="0"/>
        </dgm:presLayoutVars>
      </dgm:prSet>
      <dgm:spPr/>
    </dgm:pt>
    <dgm:pt modelId="{47B5C859-309C-453A-804F-329008793460}" type="pres">
      <dgm:prSet presAssocID="{18226571-C485-4139-BAA1-A073BC7D8C06}" presName="sibTrans" presStyleCnt="0"/>
      <dgm:spPr/>
    </dgm:pt>
    <dgm:pt modelId="{B75D6A6B-A7A0-4912-BFCC-0ADD9D085D9D}" type="pres">
      <dgm:prSet presAssocID="{A26C8DEF-2442-4535-8C55-E62DF2856EF7}" presName="compNode" presStyleCnt="0"/>
      <dgm:spPr/>
    </dgm:pt>
    <dgm:pt modelId="{12CDEAD9-08C9-4BD7-B250-6FEF585DB445}" type="pres">
      <dgm:prSet presAssocID="{A26C8DEF-2442-4535-8C55-E62DF2856EF7}" presName="bgRect" presStyleLbl="bgShp" presStyleIdx="2" presStyleCnt="3"/>
      <dgm:spPr/>
    </dgm:pt>
    <dgm:pt modelId="{1B74417A-214B-4C7E-AAC1-235472AF1C68}" type="pres">
      <dgm:prSet presAssocID="{A26C8DEF-2442-4535-8C55-E62DF2856EF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011CC98-0AA6-4620-9BBA-6D4BF4C43319}" type="pres">
      <dgm:prSet presAssocID="{A26C8DEF-2442-4535-8C55-E62DF2856EF7}" presName="spaceRect" presStyleCnt="0"/>
      <dgm:spPr/>
    </dgm:pt>
    <dgm:pt modelId="{9C998A8B-B900-470C-8172-BB3C95165610}" type="pres">
      <dgm:prSet presAssocID="{A26C8DEF-2442-4535-8C55-E62DF2856EF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DA86E1F-7DC7-46C4-9289-7BC24EE4302C}" type="presOf" srcId="{F4FDC8A7-BAFE-49D3-8966-079DD39F4EF3}" destId="{799B8667-D9E0-4255-88F3-310FFE23AC00}" srcOrd="0" destOrd="0" presId="urn:microsoft.com/office/officeart/2018/2/layout/IconVerticalSolidList"/>
    <dgm:cxn modelId="{8A0C477A-9358-46D8-9B0D-05E87B3E0029}" type="presOf" srcId="{D1D7AA9B-FE39-49DD-844F-14DDBDF01523}" destId="{2C0CF7E0-E81D-4AB4-8692-7A7AF1CF2F04}" srcOrd="0" destOrd="0" presId="urn:microsoft.com/office/officeart/2018/2/layout/IconVerticalSolidList"/>
    <dgm:cxn modelId="{4A5181A2-5D2A-4106-8A43-341A4F63E9AD}" srcId="{D1D7AA9B-FE39-49DD-844F-14DDBDF01523}" destId="{F4FDC8A7-BAFE-49D3-8966-079DD39F4EF3}" srcOrd="0" destOrd="0" parTransId="{43811066-A77F-46C3-8546-C05F1B0D4BA4}" sibTransId="{83D94322-CEE3-4447-A1EC-A2552B8A0C7D}"/>
    <dgm:cxn modelId="{E9859DC0-0079-44BD-AC00-25C679CE19AA}" type="presOf" srcId="{EA82C29B-7DC3-427A-B5B2-F15C3C613EA2}" destId="{862E7DFB-9E7D-4916-8C78-6335D5C549F2}" srcOrd="0" destOrd="0" presId="urn:microsoft.com/office/officeart/2018/2/layout/IconVerticalSolidList"/>
    <dgm:cxn modelId="{932FE3D2-2F84-408D-8F2D-08E5BBF57366}" srcId="{D1D7AA9B-FE39-49DD-844F-14DDBDF01523}" destId="{EA82C29B-7DC3-427A-B5B2-F15C3C613EA2}" srcOrd="1" destOrd="0" parTransId="{AE5AABB0-C014-42C4-8BE0-6184986AADEC}" sibTransId="{18226571-C485-4139-BAA1-A073BC7D8C06}"/>
    <dgm:cxn modelId="{178E66EA-4A82-4D38-B25E-01043FADECF8}" srcId="{D1D7AA9B-FE39-49DD-844F-14DDBDF01523}" destId="{A26C8DEF-2442-4535-8C55-E62DF2856EF7}" srcOrd="2" destOrd="0" parTransId="{D6237848-FD09-4E4A-A2F0-6A982DD2FBBF}" sibTransId="{37F2CDD2-DFBC-4C7D-839A-2ED6AAD6322A}"/>
    <dgm:cxn modelId="{999383F8-662E-4A13-8168-D0B9BDCE5D0E}" type="presOf" srcId="{A26C8DEF-2442-4535-8C55-E62DF2856EF7}" destId="{9C998A8B-B900-470C-8172-BB3C95165610}" srcOrd="0" destOrd="0" presId="urn:microsoft.com/office/officeart/2018/2/layout/IconVerticalSolidList"/>
    <dgm:cxn modelId="{484F0E84-8E1D-4C2C-A174-DA3ED8C88BB0}" type="presParOf" srcId="{2C0CF7E0-E81D-4AB4-8692-7A7AF1CF2F04}" destId="{53555E69-564A-4E7F-8BD8-2E2C02C10004}" srcOrd="0" destOrd="0" presId="urn:microsoft.com/office/officeart/2018/2/layout/IconVerticalSolidList"/>
    <dgm:cxn modelId="{65422153-A2BA-407A-B83F-1D49B5FD6744}" type="presParOf" srcId="{53555E69-564A-4E7F-8BD8-2E2C02C10004}" destId="{05E01EC6-59AB-435B-BC57-FA3E7FFA0D72}" srcOrd="0" destOrd="0" presId="urn:microsoft.com/office/officeart/2018/2/layout/IconVerticalSolidList"/>
    <dgm:cxn modelId="{55B45F91-32F0-4A72-AE57-47C85A393D17}" type="presParOf" srcId="{53555E69-564A-4E7F-8BD8-2E2C02C10004}" destId="{0AB7320E-965C-4802-8BAE-6E498DF7F51F}" srcOrd="1" destOrd="0" presId="urn:microsoft.com/office/officeart/2018/2/layout/IconVerticalSolidList"/>
    <dgm:cxn modelId="{2D50E597-625F-4BE4-B4AF-56FBEF4922F4}" type="presParOf" srcId="{53555E69-564A-4E7F-8BD8-2E2C02C10004}" destId="{D33C1B75-FE2D-4AAE-BF09-6E14B815CE15}" srcOrd="2" destOrd="0" presId="urn:microsoft.com/office/officeart/2018/2/layout/IconVerticalSolidList"/>
    <dgm:cxn modelId="{8B2E2FCA-2071-4167-8B9C-C16287C02A87}" type="presParOf" srcId="{53555E69-564A-4E7F-8BD8-2E2C02C10004}" destId="{799B8667-D9E0-4255-88F3-310FFE23AC00}" srcOrd="3" destOrd="0" presId="urn:microsoft.com/office/officeart/2018/2/layout/IconVerticalSolidList"/>
    <dgm:cxn modelId="{3B2F105E-3B4B-4375-A49D-4D7ACAA62D22}" type="presParOf" srcId="{2C0CF7E0-E81D-4AB4-8692-7A7AF1CF2F04}" destId="{B565D70F-35C4-462F-8813-19FC2E5C8596}" srcOrd="1" destOrd="0" presId="urn:microsoft.com/office/officeart/2018/2/layout/IconVerticalSolidList"/>
    <dgm:cxn modelId="{A8B90E3E-CCE7-4A16-9FD1-D435BF4BCF05}" type="presParOf" srcId="{2C0CF7E0-E81D-4AB4-8692-7A7AF1CF2F04}" destId="{C28DCF2A-BBFF-44B9-9162-02214F4908AF}" srcOrd="2" destOrd="0" presId="urn:microsoft.com/office/officeart/2018/2/layout/IconVerticalSolidList"/>
    <dgm:cxn modelId="{C0444DDD-966E-4740-8FFF-AA03CDC4BEB1}" type="presParOf" srcId="{C28DCF2A-BBFF-44B9-9162-02214F4908AF}" destId="{0BEF5FBC-D681-4B98-8064-55CF08814936}" srcOrd="0" destOrd="0" presId="urn:microsoft.com/office/officeart/2018/2/layout/IconVerticalSolidList"/>
    <dgm:cxn modelId="{E1D1FD85-0131-4F23-96B4-CB149B62498A}" type="presParOf" srcId="{C28DCF2A-BBFF-44B9-9162-02214F4908AF}" destId="{D1911526-0B26-47DF-BB5B-84DD7E2486D2}" srcOrd="1" destOrd="0" presId="urn:microsoft.com/office/officeart/2018/2/layout/IconVerticalSolidList"/>
    <dgm:cxn modelId="{98D8A38D-CC08-4E30-BF26-8EFBAEE7490F}" type="presParOf" srcId="{C28DCF2A-BBFF-44B9-9162-02214F4908AF}" destId="{9C6A7862-1F5E-4974-B1EE-4AEF361B54E2}" srcOrd="2" destOrd="0" presId="urn:microsoft.com/office/officeart/2018/2/layout/IconVerticalSolidList"/>
    <dgm:cxn modelId="{F8831A69-BB8B-4952-8458-CC90CBC5D1F2}" type="presParOf" srcId="{C28DCF2A-BBFF-44B9-9162-02214F4908AF}" destId="{862E7DFB-9E7D-4916-8C78-6335D5C549F2}" srcOrd="3" destOrd="0" presId="urn:microsoft.com/office/officeart/2018/2/layout/IconVerticalSolidList"/>
    <dgm:cxn modelId="{8E238C4F-7CF1-44E7-BCFE-02D22047EBBC}" type="presParOf" srcId="{2C0CF7E0-E81D-4AB4-8692-7A7AF1CF2F04}" destId="{47B5C859-309C-453A-804F-329008793460}" srcOrd="3" destOrd="0" presId="urn:microsoft.com/office/officeart/2018/2/layout/IconVerticalSolidList"/>
    <dgm:cxn modelId="{E8676937-3314-4DC8-952D-721D82CEF13D}" type="presParOf" srcId="{2C0CF7E0-E81D-4AB4-8692-7A7AF1CF2F04}" destId="{B75D6A6B-A7A0-4912-BFCC-0ADD9D085D9D}" srcOrd="4" destOrd="0" presId="urn:microsoft.com/office/officeart/2018/2/layout/IconVerticalSolidList"/>
    <dgm:cxn modelId="{ED5127B9-758B-46DB-99E6-D27E1F30CDEB}" type="presParOf" srcId="{B75D6A6B-A7A0-4912-BFCC-0ADD9D085D9D}" destId="{12CDEAD9-08C9-4BD7-B250-6FEF585DB445}" srcOrd="0" destOrd="0" presId="urn:microsoft.com/office/officeart/2018/2/layout/IconVerticalSolidList"/>
    <dgm:cxn modelId="{1CAD5617-4DCC-4DCE-9768-C4BC89938C69}" type="presParOf" srcId="{B75D6A6B-A7A0-4912-BFCC-0ADD9D085D9D}" destId="{1B74417A-214B-4C7E-AAC1-235472AF1C68}" srcOrd="1" destOrd="0" presId="urn:microsoft.com/office/officeart/2018/2/layout/IconVerticalSolidList"/>
    <dgm:cxn modelId="{55AD047B-A169-4D92-B3A1-4BC5ED451B0A}" type="presParOf" srcId="{B75D6A6B-A7A0-4912-BFCC-0ADD9D085D9D}" destId="{6011CC98-0AA6-4620-9BBA-6D4BF4C43319}" srcOrd="2" destOrd="0" presId="urn:microsoft.com/office/officeart/2018/2/layout/IconVerticalSolidList"/>
    <dgm:cxn modelId="{5EE7DDDD-DBD0-49DF-A39E-34CB50E4A6B7}" type="presParOf" srcId="{B75D6A6B-A7A0-4912-BFCC-0ADD9D085D9D}" destId="{9C998A8B-B900-470C-8172-BB3C951656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01EC6-59AB-435B-BC57-FA3E7FFA0D72}">
      <dsp:nvSpPr>
        <dsp:cNvPr id="0" name=""/>
        <dsp:cNvSpPr/>
      </dsp:nvSpPr>
      <dsp:spPr>
        <a:xfrm>
          <a:off x="0" y="536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7320E-965C-4802-8BAE-6E498DF7F51F}">
      <dsp:nvSpPr>
        <dsp:cNvPr id="0" name=""/>
        <dsp:cNvSpPr/>
      </dsp:nvSpPr>
      <dsp:spPr>
        <a:xfrm>
          <a:off x="379672" y="282937"/>
          <a:ext cx="690314" cy="690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B8667-D9E0-4255-88F3-310FFE23AC00}">
      <dsp:nvSpPr>
        <dsp:cNvPr id="0" name=""/>
        <dsp:cNvSpPr/>
      </dsp:nvSpPr>
      <dsp:spPr>
        <a:xfrm>
          <a:off x="1449660" y="536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Exploratory data analysis results</a:t>
          </a:r>
        </a:p>
      </dsp:txBody>
      <dsp:txXfrm>
        <a:off x="1449660" y="536"/>
        <a:ext cx="2558723" cy="1255116"/>
      </dsp:txXfrm>
    </dsp:sp>
    <dsp:sp modelId="{0BEF5FBC-D681-4B98-8064-55CF08814936}">
      <dsp:nvSpPr>
        <dsp:cNvPr id="0" name=""/>
        <dsp:cNvSpPr/>
      </dsp:nvSpPr>
      <dsp:spPr>
        <a:xfrm>
          <a:off x="0" y="1569432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11526-0B26-47DF-BB5B-84DD7E2486D2}">
      <dsp:nvSpPr>
        <dsp:cNvPr id="0" name=""/>
        <dsp:cNvSpPr/>
      </dsp:nvSpPr>
      <dsp:spPr>
        <a:xfrm>
          <a:off x="379672" y="1851833"/>
          <a:ext cx="690314" cy="690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E7DFB-9E7D-4916-8C78-6335D5C549F2}">
      <dsp:nvSpPr>
        <dsp:cNvPr id="0" name=""/>
        <dsp:cNvSpPr/>
      </dsp:nvSpPr>
      <dsp:spPr>
        <a:xfrm>
          <a:off x="1449660" y="1569432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Interactive analytics demo in screenshots</a:t>
          </a:r>
        </a:p>
      </dsp:txBody>
      <dsp:txXfrm>
        <a:off x="1449660" y="1569432"/>
        <a:ext cx="2558723" cy="1255116"/>
      </dsp:txXfrm>
    </dsp:sp>
    <dsp:sp modelId="{12CDEAD9-08C9-4BD7-B250-6FEF585DB445}">
      <dsp:nvSpPr>
        <dsp:cNvPr id="0" name=""/>
        <dsp:cNvSpPr/>
      </dsp:nvSpPr>
      <dsp:spPr>
        <a:xfrm>
          <a:off x="0" y="3138328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74417A-214B-4C7E-AAC1-235472AF1C68}">
      <dsp:nvSpPr>
        <dsp:cNvPr id="0" name=""/>
        <dsp:cNvSpPr/>
      </dsp:nvSpPr>
      <dsp:spPr>
        <a:xfrm>
          <a:off x="379672" y="3420730"/>
          <a:ext cx="690314" cy="690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98A8B-B900-470C-8172-BB3C95165610}">
      <dsp:nvSpPr>
        <dsp:cNvPr id="0" name=""/>
        <dsp:cNvSpPr/>
      </dsp:nvSpPr>
      <dsp:spPr>
        <a:xfrm>
          <a:off x="1449660" y="3138328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Predictive analysis results</a:t>
          </a:r>
        </a:p>
      </dsp:txBody>
      <dsp:txXfrm>
        <a:off x="1449660" y="3138328"/>
        <a:ext cx="2558723" cy="1255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17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1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bvel/Coursera_Capstone/blob/main/labs-jupyter-spacex-Data%20wrangling(Solve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abvel/Coursera_Capstone/blob/main/jupyter-labs-eda-dataviz(Solve)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bvel/Coursera_Capstone/blob/main/jupyter-labs-eda-sql-coursera_sqllite(Solve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abvel/Coursera_Capstone/blob/main/lab_jupyter_launch_site_location(Solve)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bvel/Coursera_Capstone/blob/main/Dash_SpaceX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bvel/Coursera_Capstone/blob/main/SpaceX_Machine%20Learning%20Prediction_Part_5(Solve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png"/><Relationship Id="rId9" Type="http://schemas.microsoft.com/office/2007/relationships/diagramDrawing" Target="../diagrams/drawin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abvel/Coursera_Capstone/blob/main/dataset_part_2.csv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github.com/pabvel/Coursera_Capstone/blob/main/dataset_part_1.cs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abvel/Coursera_Capstone/blob/main/lab_jupyter_launch_site_location(Solve).ipynb" TargetMode="External"/><Relationship Id="rId5" Type="http://schemas.openxmlformats.org/officeDocument/2006/relationships/hyperlink" Target="https://github.com/pabvel/Coursera_Capstone/blob/main/Dash_SpaceX.py" TargetMode="External"/><Relationship Id="rId4" Type="http://schemas.openxmlformats.org/officeDocument/2006/relationships/hyperlink" Target="https://github.com/pabvel/Coursera_Capstone" TargetMode="External"/><Relationship Id="rId9" Type="http://schemas.openxmlformats.org/officeDocument/2006/relationships/hyperlink" Target="https://github.com/pabvel/Coursera_Capstone/blob/main/dataset_part_3.csv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bvel/Coursera_Capstone/blob/main/jupyter-labs-spacex-data-collection-api(Solve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bvel/Coursera_Capstone/blob/main/jupyter-labs-webscraping(Solve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00683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Pablo Andres Velasquez Barillas</a:t>
            </a:r>
          </a:p>
          <a:p>
            <a:r>
              <a:rPr lang="es-GT" sz="2000" dirty="0">
                <a:solidFill>
                  <a:schemeClr val="bg1"/>
                </a:solidFill>
                <a:latin typeface="Abadi" panose="020B0604020104020204" pitchFamily="34" charset="0"/>
              </a:rPr>
              <a:t>June 8, 2022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performed a data exploratory; we fill the missing values and count the value of each site; we replace de outcome landing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dummi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values and exported the results as CSV file</a:t>
            </a:r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link 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pabvel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Coursera_Capstone</a:t>
            </a:r>
            <a:r>
              <a:rPr lang="en-US" dirty="0">
                <a:hlinkClick r:id="rId3"/>
              </a:rPr>
              <a:t>/blob/main/labs-jupyter-spacex-Data%20wrangling(Solve).</a:t>
            </a:r>
            <a:r>
              <a:rPr lang="en-US" dirty="0" err="1">
                <a:hlinkClick r:id="rId3"/>
              </a:rPr>
              <a:t>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dirty="0">
                <a:solidFill>
                  <a:srgbClr val="0B49CB"/>
                </a:solidFill>
                <a:latin typeface="Abadi"/>
              </a:rPr>
              <a:t>EDA</a:t>
            </a: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dirty="0">
                <a:solidFill>
                  <a:srgbClr val="0B49CB"/>
                </a:solidFill>
                <a:latin typeface="Abadi"/>
              </a:rPr>
              <a:t>with Data Visualization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100"/>
              <a:t>We use data visualization to perform a relationship between success rate and each orbit type.</a:t>
            </a:r>
          </a:p>
          <a:p>
            <a:pPr>
              <a:spcBef>
                <a:spcPts val="1400"/>
              </a:spcBef>
            </a:pPr>
            <a:r>
              <a:rPr lang="en-US" sz="1100"/>
              <a:t>Also, a trend  yearly success of launch.</a:t>
            </a:r>
          </a:p>
          <a:p>
            <a:pPr>
              <a:spcBef>
                <a:spcPts val="1400"/>
              </a:spcBef>
            </a:pPr>
            <a:r>
              <a:rPr lang="en-US" sz="1100"/>
              <a:t>GitHub URL </a:t>
            </a:r>
          </a:p>
          <a:p>
            <a:pPr marL="0">
              <a:spcBef>
                <a:spcPts val="1400"/>
              </a:spcBef>
            </a:pPr>
            <a:r>
              <a:rPr lang="en-US" sz="1100">
                <a:hlinkClick r:id="rId2"/>
              </a:rPr>
              <a:t>https://github.com/pabvel/Coursera_Capstone/blob/main/jupyter-labs-eda-dataviz(Solve).ipynb</a:t>
            </a:r>
            <a:endParaRPr lang="en-US" sz="1100"/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09F1C59-9922-2613-2857-16910B10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39" y="2729397"/>
            <a:ext cx="4918396" cy="3483864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74DDB4E-D7EC-8C2C-C189-8BEF8175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603" y="2729397"/>
            <a:ext cx="5067438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62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enames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unique launch sites in the space mission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failed landing outcomes in drone ship.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pabvel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Coursera_Capstone</a:t>
            </a:r>
            <a:r>
              <a:rPr lang="en-US" dirty="0">
                <a:hlinkClick r:id="rId3"/>
              </a:rPr>
              <a:t>/blob/main/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-labs-</a:t>
            </a:r>
            <a:r>
              <a:rPr lang="en-US" dirty="0" err="1">
                <a:hlinkClick r:id="rId3"/>
              </a:rPr>
              <a:t>eda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sql-coursera_sqllite</a:t>
            </a:r>
            <a:r>
              <a:rPr lang="en-US" dirty="0">
                <a:hlinkClick r:id="rId3"/>
              </a:rPr>
              <a:t>(Solve).</a:t>
            </a:r>
            <a:r>
              <a:rPr lang="en-US" dirty="0" err="1">
                <a:hlinkClick r:id="rId3"/>
              </a:rPr>
              <a:t>ipynb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mark all launch sites on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from each site, success =1 fail=0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 labeled on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distance between proximities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pabvel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Coursera_Capstone</a:t>
            </a:r>
            <a:r>
              <a:rPr lang="en-US" dirty="0">
                <a:hlinkClick r:id="rId4"/>
              </a:rPr>
              <a:t>/blob/main/</a:t>
            </a:r>
            <a:r>
              <a:rPr lang="en-US" dirty="0" err="1">
                <a:hlinkClick r:id="rId4"/>
              </a:rPr>
              <a:t>lab_jupyter_launch_site_location</a:t>
            </a:r>
            <a:r>
              <a:rPr lang="en-US" dirty="0">
                <a:hlinkClick r:id="rId4"/>
              </a:rPr>
              <a:t>(Solve).</a:t>
            </a:r>
            <a:r>
              <a:rPr lang="en-US" dirty="0" err="1">
                <a:hlinkClick r:id="rId4"/>
              </a:rPr>
              <a:t>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an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a pie chart showing total launches by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Scatter graph showing relationship with Outcome and payload mass for each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pabvel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Coursera_Capstone</a:t>
            </a:r>
            <a:r>
              <a:rPr lang="en-US" dirty="0">
                <a:hlinkClick r:id="rId3"/>
              </a:rPr>
              <a:t>/blob/main/</a:t>
            </a:r>
            <a:r>
              <a:rPr lang="en-US" dirty="0" err="1">
                <a:hlinkClick r:id="rId3"/>
              </a:rPr>
              <a:t>Dash_SpaceX.py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different libraries, we transformed the data, split our data into training and testing to be evaluated in different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different machine learning models and tune different hyperparameters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the best performing classification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pabvel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Coursera_Capstone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/blob/main/SpaceX_Machine%20Learning%20Prediction_Part_5(Solve).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pSp>
        <p:nvGrpSpPr>
          <p:cNvPr id="52" name="Group 2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sosceles Triangle 2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7A2FB58D-5171-9A93-B390-F466F661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235" y="656777"/>
            <a:ext cx="5097589" cy="3826468"/>
          </a:xfrm>
          <a:prstGeom prst="rect">
            <a:avLst/>
          </a:prstGeom>
        </p:spPr>
      </p:pic>
      <p:grpSp>
        <p:nvGrpSpPr>
          <p:cNvPr id="55" name="Group 2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6" name="Isosceles Triangle 2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3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8FEEE28-78EB-EB14-2792-CC7A2D36F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82537"/>
            <a:ext cx="4216815" cy="12458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B364051A-8C45-EA38-80AE-E308D5DECD2D}"/>
              </a:ext>
            </a:extLst>
          </p:cNvPr>
          <p:cNvGraphicFramePr/>
          <p:nvPr/>
        </p:nvGraphicFramePr>
        <p:xfrm>
          <a:off x="643469" y="1782981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4295" y="502919"/>
            <a:ext cx="6894576" cy="1681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spcBef>
                <a:spcPts val="1400"/>
              </a:spcBef>
            </a:pPr>
            <a:r>
              <a:rPr lang="es-GT" sz="2000" dirty="0">
                <a:latin typeface="Abadi" panose="020B0604020104020204" pitchFamily="34" charset="0"/>
              </a:rPr>
              <a:t>From the graph we can see the site with the highest rate of success in landing, with 1 being a successful landing and 0 being a failed landing</a:t>
            </a:r>
            <a:r>
              <a:rPr lang="es-GT" sz="2400" dirty="0">
                <a:latin typeface="Abadi" panose="020B0604020104020204" pitchFamily="34" charset="0"/>
              </a:rPr>
              <a:t>.</a:t>
            </a:r>
            <a:endParaRPr lang="en-US" sz="2200" dirty="0">
              <a:latin typeface="Abadi" panose="020B0604020104020204" pitchFamily="34" charset="0"/>
            </a:endParaRPr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F473F21-FF72-67DE-43D1-B3D615C56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192465"/>
            <a:ext cx="10917936" cy="215629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s-GT" sz="1800" dirty="0"/>
              <a:t>The higher the payload mass, the CCAFS SLC 40 launch site has the higher success rate.</a:t>
            </a:r>
            <a:endParaRPr lang="en-US" sz="1800" dirty="0"/>
          </a:p>
        </p:txBody>
      </p:sp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9196B3D-6A24-D73E-888A-462657FED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53" y="2734056"/>
            <a:ext cx="11059885" cy="34838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 we can see that ES-L1, GEO, HEO, SSO, VLEO had the most success rate.</a:t>
            </a:r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FAA19ED1-6B29-E4AA-D66F-D343B701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978" y="2734056"/>
            <a:ext cx="4842436" cy="34838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s-GT" sz="1800" dirty="0"/>
              <a:t>the graph shows the relationship between the number of flights and the orbit, we can only observe that in the GEO orbit it has a greater success of flights.</a:t>
            </a:r>
            <a:endParaRPr lang="en-US" sz="1800" dirty="0"/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64305D9-FFF7-7B8E-7AB4-13987FA28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55" y="2734056"/>
            <a:ext cx="5489281" cy="34838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s-GT" sz="2400" dirty="0"/>
              <a:t>we can see that the ISS, VLEO and PO orbits have heavy flight payloads </a:t>
            </a:r>
            <a:endParaRPr lang="en-US" sz="2200" dirty="0"/>
          </a:p>
        </p:txBody>
      </p:sp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5F6C040-51DE-60CB-5A23-C4341EF4B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264739"/>
            <a:ext cx="6903720" cy="43285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GT" sz="2400" dirty="0"/>
              <a:t>From the graph we can observe a positive trend in the success of flights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1FEA817-C63B-C5F6-D129-5733F01B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69746"/>
            <a:ext cx="6903720" cy="47185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s-GT" sz="1800" dirty="0"/>
              <a:t>We use DISTINCT statement to display only launch site from space X data.</a:t>
            </a:r>
            <a:endParaRPr lang="en-US" sz="1800" dirty="0"/>
          </a:p>
        </p:txBody>
      </p:sp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D4B2B013-3EE1-5D23-A415-4D75FECB4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975" y="2734056"/>
            <a:ext cx="7220442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838201" y="3998018"/>
            <a:ext cx="3981854" cy="2216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FD9D428-40CB-0EE5-7071-139CDE7AC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6" y="704504"/>
            <a:ext cx="10853107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We find 5 records where launch sites begin with `CCA`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s-GT" sz="2400" dirty="0"/>
              <a:t>We calculate the total payload carried by NASA's boosters to be 45,596 Kg.</a:t>
            </a:r>
            <a:endParaRPr lang="en-US" sz="2200" dirty="0"/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C70E009-570B-C8FF-BF42-9D83ED03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328941"/>
            <a:ext cx="10917936" cy="1883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/>
              <a:t>We calculate the average payload mass carried by booster version F9 v1.1 to be 2,928.4 Kg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36A76D7-DF0A-5ADA-9D91-D9CC9226D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342587"/>
            <a:ext cx="10917936" cy="18560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We find the dates of the first successful landing outcome on ground pad.</a:t>
            </a:r>
          </a:p>
        </p:txBody>
      </p: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511360F-B509-13B7-2F59-6FFA824D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582803"/>
            <a:ext cx="11164824" cy="17863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s-GT" sz="1800" dirty="0"/>
              <a:t>We use the WHERE clause as well AND to filter the drone ship but also the payload range between 4000 and 6000.</a:t>
            </a:r>
            <a:endParaRPr lang="en-US" sz="1700" dirty="0"/>
          </a:p>
        </p:txBody>
      </p:sp>
      <p:pic>
        <p:nvPicPr>
          <p:cNvPr id="3" name="Imagen 2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F732920B-60FE-AE0F-CFF2-BA4EE99F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345550"/>
            <a:ext cx="11164824" cy="2260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46416"/>
            <a:ext cx="6672181" cy="473825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Data Visualization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§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s-GT" sz="2400" dirty="0"/>
              <a:t>we use wildcard like '%' in WHERE statement to filter mission_outcome was successful or failed.</a:t>
            </a:r>
            <a:endParaRPr lang="en-US" sz="2200" dirty="0"/>
          </a:p>
        </p:txBody>
      </p:sp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4F8D9AA-64AF-F535-523F-5C1892DCA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46326"/>
            <a:ext cx="10917936" cy="38485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endParaRPr lang="es-GT" sz="2400" dirty="0"/>
          </a:p>
          <a:p>
            <a:r>
              <a:rPr lang="es-GT" sz="2400" dirty="0"/>
              <a:t>In order to obtain the maximum load of each booster version, a sub-query was used in the WHERE statement in addition to the MAX() function inside the sub-query.</a:t>
            </a:r>
          </a:p>
          <a:p>
            <a:pPr>
              <a:spcBef>
                <a:spcPts val="1400"/>
              </a:spcBef>
            </a:pPr>
            <a:endParaRPr lang="en-US" sz="2200" dirty="0"/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1FE7117-87AE-5A60-AE26-1B4F0D336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19031"/>
            <a:ext cx="10917936" cy="39031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GT" sz="1800" dirty="0"/>
          </a:p>
          <a:p>
            <a:r>
              <a:rPr lang="es-GT" sz="1800" dirty="0"/>
              <a:t>we use a combination of functions to filter out failed bosster versions as well as landing places, functions like LIKE and AND.</a:t>
            </a:r>
          </a:p>
        </p:txBody>
      </p:sp>
      <p:pic>
        <p:nvPicPr>
          <p:cNvPr id="6" name="Imagen 5" descr="Imagen que contiene Gráfico en cascada&#10;&#10;Descripción generada automáticamente">
            <a:extLst>
              <a:ext uri="{FF2B5EF4-FFF2-40B4-BE49-F238E27FC236}">
                <a16:creationId xmlns:a16="http://schemas.microsoft.com/office/drawing/2014/main" id="{2B11B727-F544-6B32-96EB-9513FAD0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492710"/>
            <a:ext cx="10917936" cy="15558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s-GT" sz="1800" dirty="0"/>
              <a:t>we use counter to count landing-outcome we use WHERE statement to filter the year conditions and we group them using GROUP BY and DESC so that it is sorted in descending order</a:t>
            </a:r>
            <a:endParaRPr lang="en-US" sz="1700" dirty="0"/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8A4195A-9C55-0204-FD71-57F1D1721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303" y="2734056"/>
            <a:ext cx="10477785" cy="34838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Launch Sites</a:t>
            </a:r>
          </a:p>
        </p:txBody>
      </p:sp>
      <p:pic>
        <p:nvPicPr>
          <p:cNvPr id="8" name="Imagen 7" descr="Mapa&#10;&#10;Descripción generada automáticamente">
            <a:extLst>
              <a:ext uri="{FF2B5EF4-FFF2-40B4-BE49-F238E27FC236}">
                <a16:creationId xmlns:a16="http://schemas.microsoft.com/office/drawing/2014/main" id="{C6958DD4-BA8D-F1B3-FA79-D80F4BE6A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61" y="1504373"/>
            <a:ext cx="88265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Markers Launch Sites 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Mapa&#10;&#10;Descripción generada automáticamente">
            <a:extLst>
              <a:ext uri="{FF2B5EF4-FFF2-40B4-BE49-F238E27FC236}">
                <a16:creationId xmlns:a16="http://schemas.microsoft.com/office/drawing/2014/main" id="{AD05FEF3-CE08-757E-1444-A4A44FCB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3297047"/>
            <a:ext cx="3758184" cy="2245515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17DF178-0ADF-231A-C4AD-A87C56712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3"/>
          <a:stretch/>
        </p:blipFill>
        <p:spPr>
          <a:xfrm>
            <a:off x="4216908" y="3160118"/>
            <a:ext cx="3758184" cy="2519372"/>
          </a:xfrm>
          <a:prstGeom prst="rect">
            <a:avLst/>
          </a:prstGeom>
        </p:spPr>
      </p:pic>
      <p:pic>
        <p:nvPicPr>
          <p:cNvPr id="4" name="Marcador de contenido 3" descr="Mapa de colores&#10;&#10;Descripción generada automáticamente con confianza baja">
            <a:extLst>
              <a:ext uri="{FF2B5EF4-FFF2-40B4-BE49-F238E27FC236}">
                <a16:creationId xmlns:a16="http://schemas.microsoft.com/office/drawing/2014/main" id="{2EE0367E-883F-0F1C-2951-C0FB9147023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rcRect l="1046" r="10569"/>
          <a:stretch/>
        </p:blipFill>
        <p:spPr>
          <a:xfrm>
            <a:off x="8141208" y="3160131"/>
            <a:ext cx="3758184" cy="25193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D043B2-DAD1-1D61-4B17-D2A1CE7BDB1C}"/>
              </a:ext>
            </a:extLst>
          </p:cNvPr>
          <p:cNvSpPr txBox="1"/>
          <p:nvPr/>
        </p:nvSpPr>
        <p:spPr>
          <a:xfrm>
            <a:off x="2936198" y="2043595"/>
            <a:ext cx="610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dirty="0"/>
              <a:t>Green markers = Successful landing, Red marker = Fail landing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CBEF12-C9B8-466E-A7FE-B00B9ADF4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38199" y="370319"/>
            <a:ext cx="9320562" cy="10904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/>
              </a:rPr>
              <a:t>Launch Site distance to landmarks</a:t>
            </a:r>
          </a:p>
          <a:p>
            <a:pPr>
              <a:spcAft>
                <a:spcPts val="600"/>
              </a:spcAft>
            </a:pP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Marcador de contenido 3" descr="Mapa&#10;&#10;Descripción generada automáticamente">
            <a:extLst>
              <a:ext uri="{FF2B5EF4-FFF2-40B4-BE49-F238E27FC236}">
                <a16:creationId xmlns:a16="http://schemas.microsoft.com/office/drawing/2014/main" id="{BDD0C45F-1DF4-92B0-9255-963C4F4386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37277" r="-2" b="-2"/>
          <a:stretch/>
        </p:blipFill>
        <p:spPr>
          <a:xfrm>
            <a:off x="838199" y="2392326"/>
            <a:ext cx="4164414" cy="3917209"/>
          </a:xfrm>
          <a:prstGeom prst="rect">
            <a:avLst/>
          </a:prstGeom>
        </p:spPr>
      </p:pic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6F80D774-39A0-4ED6-5D9D-43B33C0D4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1"/>
          <a:stretch/>
        </p:blipFill>
        <p:spPr>
          <a:xfrm>
            <a:off x="5188940" y="2392326"/>
            <a:ext cx="6298971" cy="39172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F8CD2A-A276-7307-FADA-8EC38577F5D3}"/>
              </a:ext>
            </a:extLst>
          </p:cNvPr>
          <p:cNvSpPr txBox="1"/>
          <p:nvPr/>
        </p:nvSpPr>
        <p:spPr>
          <a:xfrm>
            <a:off x="838199" y="1276144"/>
            <a:ext cx="424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Is only close to the coast line and the cities.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s-GT" sz="3200" dirty="0">
                <a:latin typeface="Abadi" panose="020B0604020104020204" pitchFamily="34" charset="0"/>
              </a:rPr>
              <a:t>percentage of all successful launches by launch location.</a:t>
            </a:r>
            <a:endParaRPr lang="en-US" sz="3200" kern="1200" dirty="0">
              <a:solidFill>
                <a:schemeClr val="tx1"/>
              </a:solidFill>
              <a:latin typeface="Abadi" panose="020B0604020104020204" pitchFamily="34" charset="0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KSC LC -39A has the must successful launches from all sites.</a:t>
            </a:r>
          </a:p>
        </p:txBody>
      </p:sp>
      <p:pic>
        <p:nvPicPr>
          <p:cNvPr id="4" name="Imagen 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A969D638-9BD3-C095-C888-D94E757D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36209"/>
            <a:ext cx="11164824" cy="2679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79665"/>
            <a:ext cx="9980852" cy="47050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Determine the price of each launch, if we can determine if the first stage will land, we can determine the cost of a launch. </a:t>
            </a: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s-GT" sz="2000" dirty="0">
                <a:solidFill>
                  <a:schemeClr val="tx1"/>
                </a:solidFill>
                <a:latin typeface="Abadi" panose="020B0604020104020204" pitchFamily="34" charset="0"/>
              </a:rPr>
              <a:t>determine if falcon 9 can land successfully.</a:t>
            </a:r>
          </a:p>
          <a:p>
            <a:pPr lvl="1">
              <a:spcBef>
                <a:spcPts val="1400"/>
              </a:spcBef>
            </a:pPr>
            <a:r>
              <a:rPr lang="es-GT" sz="2000" dirty="0">
                <a:solidFill>
                  <a:schemeClr val="tx1"/>
                </a:solidFill>
                <a:latin typeface="Abadi" panose="020B0604020104020204" pitchFamily="34" charset="0"/>
              </a:rPr>
              <a:t>What factors influence a landing?</a:t>
            </a:r>
          </a:p>
          <a:p>
            <a:pPr lvl="1">
              <a:spcBef>
                <a:spcPts val="1400"/>
              </a:spcBef>
            </a:pPr>
            <a:r>
              <a:rPr lang="es-GT" sz="2000" dirty="0">
                <a:solidFill>
                  <a:schemeClr val="tx1"/>
                </a:solidFill>
                <a:latin typeface="Abadi" panose="020B0604020104020204" pitchFamily="34" charset="0"/>
              </a:rPr>
              <a:t>successfull rate of landing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latin typeface="Abadi" panose="020B0604020104020204" pitchFamily="34" charset="0"/>
              </a:rPr>
              <a:t>Launch</a:t>
            </a: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latin typeface="Abadi" panose="020B0604020104020204" pitchFamily="34" charset="0"/>
              </a:rPr>
              <a:t>Success</a:t>
            </a: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latin typeface="Abadi" panose="020B0604020104020204" pitchFamily="34" charset="0"/>
              </a:rPr>
              <a:t>Rate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GT" sz="2000" dirty="0">
                <a:latin typeface="Abadi" panose="020B0604020104020204" pitchFamily="34" charset="0"/>
              </a:rPr>
              <a:t>KSC LC-39A shows 76.9% success rate and 23.1% failure rate</a:t>
            </a:r>
            <a:endParaRPr lang="en-US" sz="2000" dirty="0">
              <a:latin typeface="Abadi" panose="020B0604020104020204" pitchFamily="34" charset="0"/>
            </a:endParaRPr>
          </a:p>
        </p:txBody>
      </p:sp>
      <p:pic>
        <p:nvPicPr>
          <p:cNvPr id="4" name="Imagen 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2FB8B3CF-4DA9-C1B8-AF69-77BC2E8EB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080385"/>
            <a:ext cx="11164824" cy="27912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36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Scatter plot Payload vs Launch Site </a:t>
            </a:r>
          </a:p>
        </p:txBody>
      </p:sp>
      <p:sp>
        <p:nvSpPr>
          <p:cNvPr id="64" name="Rectangle 3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EAED59C-564B-4ED4-9FE3-9A740E9CF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37" y="765244"/>
            <a:ext cx="5586942" cy="1745919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 algn="ctr">
                <a:spcAft>
                  <a:spcPts val="600"/>
                </a:spcAft>
              </a:pPr>
              <a:t>41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Imagen 6" descr="Gráfico de dispersión&#10;&#10;Descripción generada automáticamente con confianza media">
            <a:extLst>
              <a:ext uri="{FF2B5EF4-FFF2-40B4-BE49-F238E27FC236}">
                <a16:creationId xmlns:a16="http://schemas.microsoft.com/office/drawing/2014/main" id="{817EA305-B8D4-5A9B-6F9A-394F5D1A2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4" y="4142765"/>
            <a:ext cx="5586942" cy="1801788"/>
          </a:xfrm>
          <a:prstGeom prst="rect">
            <a:avLst/>
          </a:prstGeom>
        </p:spPr>
      </p:pic>
      <p:pic>
        <p:nvPicPr>
          <p:cNvPr id="4" name="Imagen 3" descr="Texto&#10;&#10;Descripción generada automáticamente con confianza media">
            <a:extLst>
              <a:ext uri="{FF2B5EF4-FFF2-40B4-BE49-F238E27FC236}">
                <a16:creationId xmlns:a16="http://schemas.microsoft.com/office/drawing/2014/main" id="{D5357FDE-37AF-0D09-24E5-BFDF751C0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38" y="4163716"/>
            <a:ext cx="5586942" cy="175988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D013E7F-2CE6-08FB-F69B-00C1F660DB56}"/>
              </a:ext>
            </a:extLst>
          </p:cNvPr>
          <p:cNvSpPr txBox="1"/>
          <p:nvPr/>
        </p:nvSpPr>
        <p:spPr>
          <a:xfrm>
            <a:off x="1013903" y="2832021"/>
            <a:ext cx="508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/>
              <a:t>the success rate is higher when the payload is lower.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F075A74-BC78-83A8-7D5C-0EB542F6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511457"/>
            <a:ext cx="6702552" cy="2932366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38752" y="2020824"/>
            <a:ext cx="3455097" cy="39593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s-GT" sz="1800" dirty="0"/>
          </a:p>
          <a:p>
            <a:r>
              <a:rPr lang="es-GT" sz="1800" dirty="0"/>
              <a:t>after running different models: logarithmic regression, support machine vector and tree classifier. tree classifier has the best accuracy: 0.875 or 87.5%</a:t>
            </a: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536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133A7613-CA55-36FC-BAE8-22531DB7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732" y="1600200"/>
            <a:ext cx="4724400" cy="36576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87A9A2A-758F-6060-E6FC-9D9F48F22BB3}"/>
              </a:ext>
            </a:extLst>
          </p:cNvPr>
          <p:cNvSpPr txBox="1"/>
          <p:nvPr/>
        </p:nvSpPr>
        <p:spPr>
          <a:xfrm>
            <a:off x="1126273" y="2497871"/>
            <a:ext cx="43712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GT" sz="2000" dirty="0">
                <a:latin typeface="Abadi" panose="020B0604020104020204" pitchFamily="34" charset="0"/>
              </a:rPr>
              <a:t>Although the decision tree classifier has the best accuracy, it cannot effectively distinguish between failed and successful landings, so it classifies failed landings as successful.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191638" cy="40016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latin typeface="Abadi" panose="020B0604020104020204" pitchFamily="34" charset="0"/>
              </a:rPr>
              <a:t>ES-L1, GEO, HEO, SSO, VLEO had the most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best machine learning algorithm for this task.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https://github.com/pabvel/Coursera_Capstone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https://github.com/pabvel/Coursera_Capstone/blob/main/Dash_SpaceX.py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https://github.com/pabvel/Coursera_Capstone/blob/main/lab_jupyter_launch_site_location(Solve).ipynb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https://github.com/pabvel/Coursera_Capstone/blob/main/dataset_part_1.csv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https://github.com/pabvel/Coursera_Capstone/blob/main/dataset_part_2.csv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https://github.com/pabvel/Coursera_Capstone/blob/main/dataset_part_3.csv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9914"/>
            <a:ext cx="10104817" cy="541277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and using web scraping from Wikipedia.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Cleaning data, identify missing values, exploratory data identify categorical and numerical values.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one- hot encoding to categorical features.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Method 1 using API</a:t>
            </a:r>
          </a:p>
          <a:p>
            <a:pPr lvl="1"/>
            <a:r>
              <a:rPr lang="en-US" dirty="0"/>
              <a:t>Using get request to the Space X API .</a:t>
            </a:r>
          </a:p>
          <a:p>
            <a:pPr lvl="1"/>
            <a:r>
              <a:rPr lang="en-US" dirty="0"/>
              <a:t>Decoded the response using .</a:t>
            </a:r>
            <a:r>
              <a:rPr lang="en-US" dirty="0" err="1"/>
              <a:t>json</a:t>
            </a:r>
            <a:r>
              <a:rPr lang="en-US" dirty="0"/>
              <a:t>() function and transform it to pandas </a:t>
            </a:r>
            <a:r>
              <a:rPr lang="en-US" dirty="0" err="1"/>
              <a:t>dataframe</a:t>
            </a:r>
            <a:r>
              <a:rPr lang="en-US" dirty="0"/>
              <a:t> using .</a:t>
            </a:r>
            <a:r>
              <a:rPr lang="en-US" dirty="0" err="1"/>
              <a:t>json_normalize</a:t>
            </a:r>
            <a:r>
              <a:rPr lang="en-US" dirty="0"/>
              <a:t>().</a:t>
            </a:r>
          </a:p>
          <a:p>
            <a:pPr lvl="1"/>
            <a:r>
              <a:rPr lang="en-US" dirty="0"/>
              <a:t>Clean data, check for missing values and one- hot encoding in categorical features.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 scrapping</a:t>
            </a:r>
          </a:p>
          <a:p>
            <a:pPr lvl="1"/>
            <a:r>
              <a:rPr lang="en-US" dirty="0"/>
              <a:t>Data was collected from Wikipedia for Falcon 9 using </a:t>
            </a:r>
            <a:r>
              <a:rPr lang="en-US" dirty="0" err="1"/>
              <a:t>BeautifulSoup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It was extracted as HTML and convert it to a pandas </a:t>
            </a:r>
            <a:r>
              <a:rPr lang="en-US" dirty="0" err="1"/>
              <a:t>dataframe</a:t>
            </a:r>
            <a:r>
              <a:rPr lang="en-US" dirty="0"/>
              <a:t> to be analyzed. 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get request followed by cleaning and finish creating a new data set as CSV.</a:t>
            </a:r>
          </a:p>
          <a:p>
            <a:r>
              <a:rPr lang="en-US" dirty="0"/>
              <a:t>Notebook link </a:t>
            </a:r>
            <a:r>
              <a:rPr lang="en-US" dirty="0" err="1"/>
              <a:t>Github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pabvel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Coursera_Capstone</a:t>
            </a:r>
            <a:r>
              <a:rPr lang="en-US" dirty="0">
                <a:hlinkClick r:id="rId3"/>
              </a:rPr>
              <a:t>/blob/main/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-labs-</a:t>
            </a:r>
            <a:r>
              <a:rPr lang="en-US" dirty="0" err="1">
                <a:hlinkClick r:id="rId3"/>
              </a:rPr>
              <a:t>spacex</a:t>
            </a:r>
            <a:r>
              <a:rPr lang="en-US" dirty="0">
                <a:hlinkClick r:id="rId3"/>
              </a:rPr>
              <a:t>-data-collection-</a:t>
            </a:r>
            <a:r>
              <a:rPr lang="en-US" dirty="0" err="1">
                <a:hlinkClick r:id="rId3"/>
              </a:rPr>
              <a:t>api</a:t>
            </a:r>
            <a:r>
              <a:rPr lang="en-US" dirty="0">
                <a:hlinkClick r:id="rId3"/>
              </a:rPr>
              <a:t>(Solve).</a:t>
            </a:r>
            <a:r>
              <a:rPr lang="en-US" dirty="0" err="1">
                <a:hlinkClick r:id="rId3"/>
              </a:rPr>
              <a:t>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Imagen 8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6497408-C72B-FF5E-82C6-9499D8390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1" y="1496291"/>
            <a:ext cx="6054507" cy="452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Falcon 9 launch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then we convert it into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pandas.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pabvel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Coursera_Capstone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-labs-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(Solve).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BC3405B1-9D73-A4FE-71C0-FBEE0528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775" y="1392498"/>
            <a:ext cx="5614197" cy="49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2772</TotalTime>
  <Words>1676</Words>
  <Application>Microsoft Macintosh PowerPoint</Application>
  <PresentationFormat>Panorámica</PresentationFormat>
  <Paragraphs>224</Paragraphs>
  <Slides>47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Wingdings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Pablo Velasquez</cp:lastModifiedBy>
  <cp:revision>207</cp:revision>
  <dcterms:created xsi:type="dcterms:W3CDTF">2021-04-29T18:58:34Z</dcterms:created>
  <dcterms:modified xsi:type="dcterms:W3CDTF">2022-06-08T16:22:10Z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